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1313" r:id="rId2"/>
    <p:sldId id="1318" r:id="rId3"/>
    <p:sldId id="1365" r:id="rId4"/>
    <p:sldId id="1369" r:id="rId5"/>
    <p:sldId id="1367" r:id="rId6"/>
    <p:sldId id="1370" r:id="rId7"/>
    <p:sldId id="1366" r:id="rId8"/>
    <p:sldId id="1368" r:id="rId9"/>
    <p:sldId id="1371" r:id="rId10"/>
    <p:sldId id="1372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7124" autoAdjust="0"/>
  </p:normalViewPr>
  <p:slideViewPr>
    <p:cSldViewPr snapToGrid="0">
      <p:cViewPr varScale="1">
        <p:scale>
          <a:sx n="47" d="100"/>
          <a:sy n="47" d="100"/>
        </p:scale>
        <p:origin x="203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A5E50-8908-48DD-B35E-F6F09A51273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88D3E-BEA9-4E08-9018-1EEF2E1853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84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496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29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297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163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585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25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26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33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074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24F2F-E96D-48CB-AC34-54930B43AE7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82941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17BA1-5176-84CF-B693-AB7C2C00B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8AB467-F0F7-B4F5-D70A-5AC1BC1CD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4FF463-62B7-2EF1-8D55-6580386F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32C59E-95BD-0B5D-58A4-606CCAF3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7803EA-FEFC-0726-0008-BCC133A5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076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815FA-C8C0-2E14-DA4E-E56DFC44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1E754D7-3885-DBB9-C7A4-72770BD7F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B1B264-DBF5-5731-EE13-54333800E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5D8749-461D-C400-20AD-F96ECCEE3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1B384F-0891-837F-F2E6-10FD91CE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48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CF377B2-22D9-1948-9B0D-850D6648E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202A85-94FE-799E-6DB6-A5917EA21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B13CEB-EC1D-4CE3-9733-D158748E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9FA978-6CCE-8281-B9EF-17129313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CA0386-F9CD-E1D3-AF7D-FC52903F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041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" name="Groupe 20"/>
          <p:cNvGrpSpPr/>
          <p:nvPr userDrawn="1"/>
        </p:nvGrpSpPr>
        <p:grpSpPr>
          <a:xfrm>
            <a:off x="344553" y="766295"/>
            <a:ext cx="10622041" cy="110746"/>
            <a:chOff x="344553" y="1015670"/>
            <a:chExt cx="10622041" cy="11074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344553" y="1016000"/>
              <a:ext cx="4041180" cy="110416"/>
            </a:xfrm>
            <a:prstGeom prst="rect">
              <a:avLst/>
            </a:prstGeom>
            <a:solidFill>
              <a:srgbClr val="7ABB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>
              <a:off x="3174681" y="1015670"/>
              <a:ext cx="7791913" cy="110745"/>
            </a:xfrm>
            <a:prstGeom prst="rect">
              <a:avLst/>
            </a:prstGeom>
            <a:solidFill>
              <a:srgbClr val="134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CBB492C0-59FA-4568-AC53-7AAC0A4A564E}"/>
              </a:ext>
            </a:extLst>
          </p:cNvPr>
          <p:cNvGrpSpPr/>
          <p:nvPr userDrawn="1"/>
        </p:nvGrpSpPr>
        <p:grpSpPr>
          <a:xfrm>
            <a:off x="11296073" y="6151417"/>
            <a:ext cx="824055" cy="921829"/>
            <a:chOff x="10920532" y="6266615"/>
            <a:chExt cx="592019" cy="692949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CB96348F-4D65-4F25-BCA4-4ABBF24274E4}"/>
                </a:ext>
              </a:extLst>
            </p:cNvPr>
            <p:cNvSpPr/>
            <p:nvPr/>
          </p:nvSpPr>
          <p:spPr bwMode="auto">
            <a:xfrm>
              <a:off x="10941051" y="6266615"/>
              <a:ext cx="571500" cy="571500"/>
            </a:xfrm>
            <a:prstGeom prst="ellipse">
              <a:avLst/>
            </a:prstGeom>
            <a:solidFill>
              <a:srgbClr val="7ABB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902137-3470-4E67-AC62-4EF87EE58BE6}"/>
                </a:ext>
              </a:extLst>
            </p:cNvPr>
            <p:cNvSpPr/>
            <p:nvPr/>
          </p:nvSpPr>
          <p:spPr bwMode="auto">
            <a:xfrm rot="19307043">
              <a:off x="10920532" y="6368011"/>
              <a:ext cx="367232" cy="591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A08BDA0-2E91-4A70-BF7B-9DA76AD5205D}"/>
                </a:ext>
              </a:extLst>
            </p:cNvPr>
            <p:cNvSpPr/>
            <p:nvPr/>
          </p:nvSpPr>
          <p:spPr bwMode="auto">
            <a:xfrm>
              <a:off x="10999590" y="6320610"/>
              <a:ext cx="458967" cy="458967"/>
            </a:xfrm>
            <a:prstGeom prst="ellipse">
              <a:avLst/>
            </a:prstGeom>
            <a:solidFill>
              <a:srgbClr val="1342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" name="Triangle rectangle 12">
            <a:extLst>
              <a:ext uri="{FF2B5EF4-FFF2-40B4-BE49-F238E27FC236}">
                <a16:creationId xmlns:a16="http://schemas.microsoft.com/office/drawing/2014/main" id="{52218E51-5BAC-408F-8BED-3A5DFE7D7131}"/>
              </a:ext>
            </a:extLst>
          </p:cNvPr>
          <p:cNvSpPr/>
          <p:nvPr userDrawn="1"/>
        </p:nvSpPr>
        <p:spPr bwMode="auto">
          <a:xfrm rot="10800000">
            <a:off x="11065582" y="-1"/>
            <a:ext cx="1126417" cy="1126417"/>
          </a:xfrm>
          <a:prstGeom prst="rtTriangle">
            <a:avLst/>
          </a:prstGeom>
          <a:solidFill>
            <a:srgbClr val="134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rectangle 13">
            <a:extLst>
              <a:ext uri="{FF2B5EF4-FFF2-40B4-BE49-F238E27FC236}">
                <a16:creationId xmlns:a16="http://schemas.microsoft.com/office/drawing/2014/main" id="{E7C73952-E394-4B39-BF35-D4F08A2E7053}"/>
              </a:ext>
            </a:extLst>
          </p:cNvPr>
          <p:cNvSpPr/>
          <p:nvPr userDrawn="1"/>
        </p:nvSpPr>
        <p:spPr bwMode="auto">
          <a:xfrm rot="5400000" flipV="1">
            <a:off x="10999590" y="171525"/>
            <a:ext cx="1013564" cy="1013564"/>
          </a:xfrm>
          <a:prstGeom prst="rtTriangle">
            <a:avLst/>
          </a:prstGeom>
          <a:solidFill>
            <a:srgbClr val="7ABB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1065582" y="6182163"/>
            <a:ext cx="919288" cy="692728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957446F-9324-4E88-B8E7-126ED3899FE5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016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46A14B-FB35-83B1-5D0E-C632F66A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F41B04-854C-7998-8822-429A08FFC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6A74D8-8E34-66E1-3738-14BF5DB96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506B49-A279-4C45-0594-3AEB247A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27606C-A75D-880C-7829-1034A5B8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74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EC35AB-9F04-C3C0-2BDC-FF4AB47C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1AE71F-9D75-C079-2967-87EBF8D35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84A41C-0A82-0C2E-B4F5-0704403B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BD1A60-1E1D-F0FC-88C4-0087E4FFA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574F98-15AF-4375-E098-B5637715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19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7C84B-BB45-ABA1-F0C5-04E261AB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65BAEE-F589-2F7A-B0D6-D63F1BA09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9C6C0-8BDF-7302-180E-41A6F88FA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AB32C2-1A28-D727-4C21-31530E39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FA5011D-969E-BBC9-C6AE-16416D8E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AF4015-B45A-4D97-AFE9-EBD72872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78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CE28E-259B-A21A-6803-9F8E2571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A36FDE-0DA9-9BAE-5505-F4A03F9FF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511632-15BE-EA50-0DBE-1E7758C57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2F1C4CC-7762-DFB9-C4AA-540A719D6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AA28A0-5CC3-D0BC-0E2F-07AD5EA12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CDA7DA-6D7E-A014-7970-58980B714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52A8603-8283-4C02-E511-AA5DBB2B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7923BA-55E4-8A2D-4458-1404568B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4428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36C302-5017-2E28-3769-7ED5F05B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4D90ED-EE89-51EA-8F31-C343E11DB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789565-A039-860B-ED11-3B011780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E4AAE4-990A-5620-5F89-D9BD0556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0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C15D5AA-7694-E4C1-B4E0-BD7191D9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BFAD86-C6A7-A3D4-0A4C-F508904B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990136-31E9-4E40-BA42-1F8410C8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41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D5F8C-FB8D-B209-3C1F-97B761A2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184C80-77DC-5959-2251-F6B7402D9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B8AEDE9-69BA-BC30-EB71-5597C1DBD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B4FDB8-E55D-57EB-7614-F4017D80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C8DA7B-58DE-063D-93E6-F061C802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9A419B-97FD-1DB1-8979-D112A5FC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25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EE508-A460-CC6F-7BC0-A7A9532E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569F51B-B819-EEB4-3B6D-438A28E02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76F619-60A0-8F67-AC4E-E9FE84ED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377610-1193-456A-75A7-0F201D85A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181EA8-C206-758C-E7CB-4FD7BC3B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16D0B3-4FB2-D328-350B-BEA6F75B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99069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8B02B1D-E34E-722F-A37A-CBB6E57AC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133AE4-93ED-6BFA-7C70-55C692014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8B0631-702E-BC6F-2EA7-C139488E1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70259-FE5B-4254-BC3B-555A16DF95FD}" type="datetimeFigureOut">
              <a:rPr lang="fr-FR" smtClean="0"/>
              <a:t>24/09/2024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C0526-6D7D-C0F1-8BC6-E27122680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EAA371-4CD5-1997-740F-A1DC2B210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4FEF02-0DA4-4455-B2A5-AA3CFB93FF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45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3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5.em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6.jpe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25.jpe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2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tiff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29.png"/><Relationship Id="rId9" Type="http://schemas.openxmlformats.org/officeDocument/2006/relationships/image" Target="../media/image30.emf"/><Relationship Id="rId10" Type="http://schemas.openxmlformats.org/officeDocument/2006/relationships/image" Target="../media/image31.emf"/><Relationship Id="rId11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57446F-9324-4E88-B8E7-126ED3899FE5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C5786BDA-4398-BAF9-BCB2-5545FBB1AA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" t="57600" r="82715" b="18901"/>
          <a:stretch/>
        </p:blipFill>
        <p:spPr>
          <a:xfrm>
            <a:off x="97763" y="5881097"/>
            <a:ext cx="703547" cy="798470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C3037456-B5A2-90E3-B6CA-2EB1562CDC12}"/>
              </a:ext>
            </a:extLst>
          </p:cNvPr>
          <p:cNvSpPr txBox="1"/>
          <p:nvPr/>
        </p:nvSpPr>
        <p:spPr>
          <a:xfrm>
            <a:off x="4323383" y="3641444"/>
            <a:ext cx="139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Gill Sans MT" panose="020B0502020104020203" pitchFamily="34" charset="0"/>
              </a:rPr>
              <a:t>c = 28,750 Å </a:t>
            </a:r>
            <a:r>
              <a:rPr lang="fr-FR" sz="1600" dirty="0" err="1">
                <a:latin typeface="Gill Sans MT" panose="020B0502020104020203" pitchFamily="34" charset="0"/>
              </a:rPr>
              <a:t>from</a:t>
            </a:r>
            <a:r>
              <a:rPr lang="fr-FR" sz="1600" dirty="0">
                <a:latin typeface="Gill Sans MT" panose="020B0502020104020203" pitchFamily="34" charset="0"/>
              </a:rPr>
              <a:t> XRD 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DBBDE66-8EC4-80B6-F217-300BC01EB80D}"/>
              </a:ext>
            </a:extLst>
          </p:cNvPr>
          <p:cNvSpPr txBox="1"/>
          <p:nvPr/>
        </p:nvSpPr>
        <p:spPr>
          <a:xfrm>
            <a:off x="8884132" y="4477231"/>
            <a:ext cx="1512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Gill Sans MT" panose="020B0502020104020203" pitchFamily="34" charset="0"/>
              </a:rPr>
              <a:t>c = 19,217 Å </a:t>
            </a:r>
            <a:r>
              <a:rPr lang="fr-FR" sz="1600" dirty="0" err="1">
                <a:latin typeface="Gill Sans MT" panose="020B0502020104020203" pitchFamily="34" charset="0"/>
              </a:rPr>
              <a:t>from</a:t>
            </a:r>
            <a:r>
              <a:rPr lang="fr-FR" sz="1600" dirty="0">
                <a:latin typeface="Gill Sans MT" panose="020B0502020104020203" pitchFamily="34" charset="0"/>
              </a:rPr>
              <a:t> XRD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6D28EDD9-3034-5F97-BFAA-E8A850645921}"/>
              </a:ext>
            </a:extLst>
          </p:cNvPr>
          <p:cNvGrpSpPr/>
          <p:nvPr/>
        </p:nvGrpSpPr>
        <p:grpSpPr>
          <a:xfrm>
            <a:off x="169931" y="1351226"/>
            <a:ext cx="615885" cy="593027"/>
            <a:chOff x="8972377" y="4904448"/>
            <a:chExt cx="553879" cy="533323"/>
          </a:xfrm>
        </p:grpSpPr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72C168F9-C03E-1239-F10D-DF33FF202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2377" y="4906546"/>
              <a:ext cx="284443" cy="308148"/>
            </a:xfrm>
            <a:prstGeom prst="rect">
              <a:avLst/>
            </a:prstGeom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E146A562-9322-26B6-EDC3-FBD9234C4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9842" y="5214257"/>
              <a:ext cx="216431" cy="192384"/>
            </a:xfrm>
            <a:prstGeom prst="rect">
              <a:avLst/>
            </a:prstGeom>
          </p:spPr>
        </p:pic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BC2C9CC0-B0D6-7B15-F9F7-056DF7856C69}"/>
                </a:ext>
              </a:extLst>
            </p:cNvPr>
            <p:cNvSpPr txBox="1"/>
            <p:nvPr/>
          </p:nvSpPr>
          <p:spPr>
            <a:xfrm>
              <a:off x="9260941" y="4904448"/>
              <a:ext cx="250250" cy="250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Gill Sans MT" panose="020B0502020104020203" pitchFamily="34" charset="0"/>
                </a:rPr>
                <a:t>In</a:t>
              </a:r>
              <a:endParaRPr lang="fr-FR" sz="1400" dirty="0">
                <a:latin typeface="Gill Sans MT" panose="020B0502020104020203" pitchFamily="34" charset="0"/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2AA8AF02-1250-C0DB-54C7-1C9DBE8DD41B}"/>
                </a:ext>
              </a:extLst>
            </p:cNvPr>
            <p:cNvSpPr txBox="1"/>
            <p:nvPr/>
          </p:nvSpPr>
          <p:spPr>
            <a:xfrm>
              <a:off x="9247569" y="5187521"/>
              <a:ext cx="278687" cy="250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Gill Sans MT" panose="020B0502020104020203" pitchFamily="34" charset="0"/>
                </a:rPr>
                <a:t>Se</a:t>
              </a: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B2096CC9-57EA-6E0F-5345-4C6E29C03B08}"/>
              </a:ext>
            </a:extLst>
          </p:cNvPr>
          <p:cNvGrpSpPr/>
          <p:nvPr/>
        </p:nvGrpSpPr>
        <p:grpSpPr>
          <a:xfrm>
            <a:off x="-607246" y="1074653"/>
            <a:ext cx="6204925" cy="5035972"/>
            <a:chOff x="-607246" y="1074653"/>
            <a:chExt cx="6204925" cy="5035972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5571A3FA-135F-A415-A9A3-B3E6F5BAED0E}"/>
                </a:ext>
              </a:extLst>
            </p:cNvPr>
            <p:cNvGrpSpPr/>
            <p:nvPr/>
          </p:nvGrpSpPr>
          <p:grpSpPr>
            <a:xfrm>
              <a:off x="920917" y="1824562"/>
              <a:ext cx="3141873" cy="4286063"/>
              <a:chOff x="2748457" y="1477801"/>
              <a:chExt cx="3141873" cy="4286063"/>
            </a:xfrm>
          </p:grpSpPr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0DB11EF-E93D-C998-0832-A6254FF8C943}"/>
                  </a:ext>
                </a:extLst>
              </p:cNvPr>
              <p:cNvSpPr txBox="1"/>
              <p:nvPr/>
            </p:nvSpPr>
            <p:spPr>
              <a:xfrm>
                <a:off x="5566626" y="4881726"/>
                <a:ext cx="320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A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D40CEDF7-919E-2399-4DA1-80D5879A6B0F}"/>
                  </a:ext>
                </a:extLst>
              </p:cNvPr>
              <p:cNvSpPr txBox="1"/>
              <p:nvPr/>
            </p:nvSpPr>
            <p:spPr>
              <a:xfrm>
                <a:off x="5572237" y="3486895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B</a:t>
                </a:r>
              </a:p>
            </p:txBody>
          </p: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E2F2E128-4CAB-159C-D2B4-9B30CC62F955}"/>
                  </a:ext>
                </a:extLst>
              </p:cNvPr>
              <p:cNvSpPr txBox="1"/>
              <p:nvPr/>
            </p:nvSpPr>
            <p:spPr>
              <a:xfrm>
                <a:off x="5559790" y="2051915"/>
                <a:ext cx="330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C</a:t>
                </a:r>
              </a:p>
            </p:txBody>
          </p:sp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35557C49-9717-9BE3-D2AE-79D4173F0C6B}"/>
                  </a:ext>
                </a:extLst>
              </p:cNvPr>
              <p:cNvGrpSpPr/>
              <p:nvPr/>
            </p:nvGrpSpPr>
            <p:grpSpPr>
              <a:xfrm>
                <a:off x="2748457" y="1477801"/>
                <a:ext cx="3026929" cy="4286063"/>
                <a:chOff x="3794395" y="1366606"/>
                <a:chExt cx="3049578" cy="4318131"/>
              </a:xfrm>
            </p:grpSpPr>
            <p:cxnSp>
              <p:nvCxnSpPr>
                <p:cNvPr id="33" name="Connecteur droit 32">
                  <a:extLst>
                    <a:ext uri="{FF2B5EF4-FFF2-40B4-BE49-F238E27FC236}">
                      <a16:creationId xmlns:a16="http://schemas.microsoft.com/office/drawing/2014/main" id="{2C7A3F61-7733-1E89-F5C0-572CDFE2A901}"/>
                    </a:ext>
                  </a:extLst>
                </p:cNvPr>
                <p:cNvCxnSpPr/>
                <p:nvPr/>
              </p:nvCxnSpPr>
              <p:spPr>
                <a:xfrm flipH="1">
                  <a:off x="4001686" y="1545006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>
                  <a:extLst>
                    <a:ext uri="{FF2B5EF4-FFF2-40B4-BE49-F238E27FC236}">
                      <a16:creationId xmlns:a16="http://schemas.microsoft.com/office/drawing/2014/main" id="{E299D61D-4F8F-EAD6-DC52-4935DB872DD2}"/>
                    </a:ext>
                  </a:extLst>
                </p:cNvPr>
                <p:cNvCxnSpPr/>
                <p:nvPr/>
              </p:nvCxnSpPr>
              <p:spPr>
                <a:xfrm flipH="1">
                  <a:off x="4166278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cteur droit 34">
                  <a:extLst>
                    <a:ext uri="{FF2B5EF4-FFF2-40B4-BE49-F238E27FC236}">
                      <a16:creationId xmlns:a16="http://schemas.microsoft.com/office/drawing/2014/main" id="{68F4C25F-85B9-EF8A-F705-9F29F439AFED}"/>
                    </a:ext>
                  </a:extLst>
                </p:cNvPr>
                <p:cNvCxnSpPr/>
                <p:nvPr/>
              </p:nvCxnSpPr>
              <p:spPr>
                <a:xfrm flipH="1">
                  <a:off x="4330870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cteur droit 35">
                  <a:extLst>
                    <a:ext uri="{FF2B5EF4-FFF2-40B4-BE49-F238E27FC236}">
                      <a16:creationId xmlns:a16="http://schemas.microsoft.com/office/drawing/2014/main" id="{BA0A8F5A-557C-1FB8-C317-D792A0F44781}"/>
                    </a:ext>
                  </a:extLst>
                </p:cNvPr>
                <p:cNvCxnSpPr/>
                <p:nvPr/>
              </p:nvCxnSpPr>
              <p:spPr>
                <a:xfrm flipH="1">
                  <a:off x="4483270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36">
                  <a:extLst>
                    <a:ext uri="{FF2B5EF4-FFF2-40B4-BE49-F238E27FC236}">
                      <a16:creationId xmlns:a16="http://schemas.microsoft.com/office/drawing/2014/main" id="{A913F6BD-2816-AF89-B8EB-0C1D0FBC979D}"/>
                    </a:ext>
                  </a:extLst>
                </p:cNvPr>
                <p:cNvCxnSpPr/>
                <p:nvPr/>
              </p:nvCxnSpPr>
              <p:spPr>
                <a:xfrm flipH="1">
                  <a:off x="4647862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eur droit 37">
                  <a:extLst>
                    <a:ext uri="{FF2B5EF4-FFF2-40B4-BE49-F238E27FC236}">
                      <a16:creationId xmlns:a16="http://schemas.microsoft.com/office/drawing/2014/main" id="{86530C26-99C4-DDB6-1588-FBCB55A6B172}"/>
                    </a:ext>
                  </a:extLst>
                </p:cNvPr>
                <p:cNvCxnSpPr/>
                <p:nvPr/>
              </p:nvCxnSpPr>
              <p:spPr>
                <a:xfrm flipH="1">
                  <a:off x="4812454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38">
                  <a:extLst>
                    <a:ext uri="{FF2B5EF4-FFF2-40B4-BE49-F238E27FC236}">
                      <a16:creationId xmlns:a16="http://schemas.microsoft.com/office/drawing/2014/main" id="{4E7542BC-6157-12BC-FB74-8FC481389219}"/>
                    </a:ext>
                  </a:extLst>
                </p:cNvPr>
                <p:cNvCxnSpPr/>
                <p:nvPr/>
              </p:nvCxnSpPr>
              <p:spPr>
                <a:xfrm flipH="1">
                  <a:off x="4970950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>
                  <a:extLst>
                    <a:ext uri="{FF2B5EF4-FFF2-40B4-BE49-F238E27FC236}">
                      <a16:creationId xmlns:a16="http://schemas.microsoft.com/office/drawing/2014/main" id="{F94AC9FC-9E79-2C5F-9A83-C2D99C0DF8F0}"/>
                    </a:ext>
                  </a:extLst>
                </p:cNvPr>
                <p:cNvCxnSpPr/>
                <p:nvPr/>
              </p:nvCxnSpPr>
              <p:spPr>
                <a:xfrm flipH="1">
                  <a:off x="5135542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eur droit 40">
                  <a:extLst>
                    <a:ext uri="{FF2B5EF4-FFF2-40B4-BE49-F238E27FC236}">
                      <a16:creationId xmlns:a16="http://schemas.microsoft.com/office/drawing/2014/main" id="{BEEE10F4-521B-9E25-F8BA-4C7CA8523656}"/>
                    </a:ext>
                  </a:extLst>
                </p:cNvPr>
                <p:cNvCxnSpPr/>
                <p:nvPr/>
              </p:nvCxnSpPr>
              <p:spPr>
                <a:xfrm flipH="1">
                  <a:off x="5300134" y="1528244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eur droit 41">
                  <a:extLst>
                    <a:ext uri="{FF2B5EF4-FFF2-40B4-BE49-F238E27FC236}">
                      <a16:creationId xmlns:a16="http://schemas.microsoft.com/office/drawing/2014/main" id="{EF0389E7-3E6D-60B8-76B0-6110AA3AF40F}"/>
                    </a:ext>
                  </a:extLst>
                </p:cNvPr>
                <p:cNvCxnSpPr/>
                <p:nvPr/>
              </p:nvCxnSpPr>
              <p:spPr>
                <a:xfrm flipH="1">
                  <a:off x="5452534" y="1551102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cteur droit 42">
                  <a:extLst>
                    <a:ext uri="{FF2B5EF4-FFF2-40B4-BE49-F238E27FC236}">
                      <a16:creationId xmlns:a16="http://schemas.microsoft.com/office/drawing/2014/main" id="{6CFDE676-86FD-6E49-B70A-5DFA91B83E75}"/>
                    </a:ext>
                  </a:extLst>
                </p:cNvPr>
                <p:cNvCxnSpPr/>
                <p:nvPr/>
              </p:nvCxnSpPr>
              <p:spPr>
                <a:xfrm flipH="1">
                  <a:off x="5617126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43">
                  <a:extLst>
                    <a:ext uri="{FF2B5EF4-FFF2-40B4-BE49-F238E27FC236}">
                      <a16:creationId xmlns:a16="http://schemas.microsoft.com/office/drawing/2014/main" id="{00CB87CA-F325-5540-4B45-7C9494DCCE5D}"/>
                    </a:ext>
                  </a:extLst>
                </p:cNvPr>
                <p:cNvCxnSpPr/>
                <p:nvPr/>
              </p:nvCxnSpPr>
              <p:spPr>
                <a:xfrm flipH="1">
                  <a:off x="5781718" y="1563294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cteur droit 44">
                  <a:extLst>
                    <a:ext uri="{FF2B5EF4-FFF2-40B4-BE49-F238E27FC236}">
                      <a16:creationId xmlns:a16="http://schemas.microsoft.com/office/drawing/2014/main" id="{CA5F101D-73FA-180E-5606-20B89FCDA479}"/>
                    </a:ext>
                  </a:extLst>
                </p:cNvPr>
                <p:cNvCxnSpPr/>
                <p:nvPr/>
              </p:nvCxnSpPr>
              <p:spPr>
                <a:xfrm flipH="1">
                  <a:off x="5934118" y="1557198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6" name="Image 45">
                  <a:extLst>
                    <a:ext uri="{FF2B5EF4-FFF2-40B4-BE49-F238E27FC236}">
                      <a16:creationId xmlns:a16="http://schemas.microsoft.com/office/drawing/2014/main" id="{B6734B11-C762-0FF5-E242-25AB1D244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6" t="66030" r="48084"/>
                <a:stretch/>
              </p:blipFill>
              <p:spPr>
                <a:xfrm>
                  <a:off x="3964067" y="2702807"/>
                  <a:ext cx="2702248" cy="1400054"/>
                </a:xfrm>
                <a:prstGeom prst="rect">
                  <a:avLst/>
                </a:prstGeom>
              </p:spPr>
            </p:pic>
            <p:pic>
              <p:nvPicPr>
                <p:cNvPr id="47" name="Image 46">
                  <a:extLst>
                    <a:ext uri="{FF2B5EF4-FFF2-40B4-BE49-F238E27FC236}">
                      <a16:creationId xmlns:a16="http://schemas.microsoft.com/office/drawing/2014/main" id="{CB9D0923-B9CB-A729-416A-56808CA3A5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6" t="66030" r="48084"/>
                <a:stretch/>
              </p:blipFill>
              <p:spPr>
                <a:xfrm>
                  <a:off x="4141725" y="1366606"/>
                  <a:ext cx="2702248" cy="1400054"/>
                </a:xfrm>
                <a:prstGeom prst="rect">
                  <a:avLst/>
                </a:prstGeom>
              </p:spPr>
            </p:pic>
            <p:pic>
              <p:nvPicPr>
                <p:cNvPr id="48" name="Image 47">
                  <a:extLst>
                    <a:ext uri="{FF2B5EF4-FFF2-40B4-BE49-F238E27FC236}">
                      <a16:creationId xmlns:a16="http://schemas.microsoft.com/office/drawing/2014/main" id="{BB3DD886-0F09-40E2-F1D9-9D635E38DA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16" t="66030" r="48084"/>
                <a:stretch/>
              </p:blipFill>
              <p:spPr>
                <a:xfrm>
                  <a:off x="3794395" y="4039122"/>
                  <a:ext cx="2702248" cy="1400054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02D3C2D2-CD03-F6F7-476C-14453C07C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07246" y="1074653"/>
              <a:ext cx="62049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fr-FR" sz="2000" b="1" dirty="0" err="1">
                  <a:solidFill>
                    <a:srgbClr val="6A203A"/>
                  </a:solidFill>
                  <a:latin typeface="Gill Sans MT" panose="020B0502020104020203" pitchFamily="34" charset="0"/>
                  <a:ea typeface="Gill Sans MT" charset="0"/>
                  <a:cs typeface="Gill Sans MT" charset="0"/>
                </a:rPr>
                <a:t>Rhombohedral</a:t>
              </a:r>
              <a:r>
                <a:rPr lang="fr-FR" sz="2000" b="1" dirty="0">
                  <a:solidFill>
                    <a:srgbClr val="6A203A"/>
                  </a:solidFill>
                  <a:latin typeface="Gill Sans MT" panose="020B0502020104020203" pitchFamily="34" charset="0"/>
                  <a:ea typeface="Gill Sans MT" charset="0"/>
                  <a:cs typeface="Gill Sans MT" charset="0"/>
                </a:rPr>
                <a:t> (3R)</a:t>
              </a:r>
              <a:endParaRPr lang="en-US" sz="2000" b="1" dirty="0">
                <a:solidFill>
                  <a:srgbClr val="6A203A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53" name="Connecteur droit avec flèche 52">
              <a:extLst>
                <a:ext uri="{FF2B5EF4-FFF2-40B4-BE49-F238E27FC236}">
                  <a16:creationId xmlns:a16="http://schemas.microsoft.com/office/drawing/2014/main" id="{6D3CBD21-C28F-9449-CB6B-BFFAF4271FB9}"/>
                </a:ext>
              </a:extLst>
            </p:cNvPr>
            <p:cNvCxnSpPr/>
            <p:nvPr/>
          </p:nvCxnSpPr>
          <p:spPr>
            <a:xfrm>
              <a:off x="4217195" y="2044693"/>
              <a:ext cx="0" cy="403114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B7D87DD6-2B8A-A35C-E885-2D6611635D24}"/>
                </a:ext>
              </a:extLst>
            </p:cNvPr>
            <p:cNvSpPr txBox="1"/>
            <p:nvPr/>
          </p:nvSpPr>
          <p:spPr>
            <a:xfrm>
              <a:off x="1671116" y="1378676"/>
              <a:ext cx="1641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>
                  <a:latin typeface="Gill Sans MT" panose="020B0502020104020203" pitchFamily="34" charset="0"/>
                </a:rPr>
                <a:t>Space</a:t>
              </a:r>
              <a:r>
                <a:rPr lang="fr-FR" sz="1600" dirty="0">
                  <a:latin typeface="Gill Sans MT" panose="020B0502020104020203" pitchFamily="34" charset="0"/>
                </a:rPr>
                <a:t> group R3m</a:t>
              </a: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77E19EA4-7FEE-BC40-9075-B5B97FF421AD}"/>
              </a:ext>
            </a:extLst>
          </p:cNvPr>
          <p:cNvGrpSpPr/>
          <p:nvPr/>
        </p:nvGrpSpPr>
        <p:grpSpPr>
          <a:xfrm>
            <a:off x="4170183" y="1143062"/>
            <a:ext cx="6204925" cy="5079685"/>
            <a:chOff x="4760128" y="1414504"/>
            <a:chExt cx="6204925" cy="5079685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960B53A3-9007-752D-973F-25D554E18EB2}"/>
                </a:ext>
              </a:extLst>
            </p:cNvPr>
            <p:cNvGrpSpPr/>
            <p:nvPr/>
          </p:nvGrpSpPr>
          <p:grpSpPr>
            <a:xfrm>
              <a:off x="6007035" y="2335447"/>
              <a:ext cx="3196116" cy="4158742"/>
              <a:chOff x="7078995" y="1598996"/>
              <a:chExt cx="3196116" cy="4158742"/>
            </a:xfrm>
          </p:grpSpPr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02034F33-A770-EFAD-75BF-E2944F4FB857}"/>
                  </a:ext>
                </a:extLst>
              </p:cNvPr>
              <p:cNvSpPr txBox="1"/>
              <p:nvPr/>
            </p:nvSpPr>
            <p:spPr>
              <a:xfrm>
                <a:off x="9957395" y="4864414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A</a:t>
                </a:r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3CB71F28-8414-F629-DAB3-CFEB9FE21BDE}"/>
                  </a:ext>
                </a:extLst>
              </p:cNvPr>
              <p:cNvSpPr txBox="1"/>
              <p:nvPr/>
            </p:nvSpPr>
            <p:spPr>
              <a:xfrm>
                <a:off x="9957395" y="3486895"/>
                <a:ext cx="3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B</a:t>
                </a:r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85DB54D-FF3C-2375-6F5C-DBA53FBC0508}"/>
                  </a:ext>
                </a:extLst>
              </p:cNvPr>
              <p:cNvSpPr txBox="1"/>
              <p:nvPr/>
            </p:nvSpPr>
            <p:spPr>
              <a:xfrm>
                <a:off x="9949665" y="2051915"/>
                <a:ext cx="320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dirty="0">
                    <a:latin typeface="Gill Sans MT" panose="020B0502020104020203" pitchFamily="34" charset="0"/>
                  </a:rPr>
                  <a:t>A</a:t>
                </a:r>
              </a:p>
            </p:txBody>
          </p:sp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B335DF56-7173-8702-5A88-706D2B3BCC5F}"/>
                  </a:ext>
                </a:extLst>
              </p:cNvPr>
              <p:cNvGrpSpPr/>
              <p:nvPr/>
            </p:nvGrpSpPr>
            <p:grpSpPr>
              <a:xfrm>
                <a:off x="7078995" y="1598996"/>
                <a:ext cx="3108674" cy="4158742"/>
                <a:chOff x="6120847" y="1540931"/>
                <a:chExt cx="3108674" cy="4158742"/>
              </a:xfrm>
            </p:grpSpPr>
            <p:cxnSp>
              <p:nvCxnSpPr>
                <p:cNvPr id="8" name="Connecteur droit 7">
                  <a:extLst>
                    <a:ext uri="{FF2B5EF4-FFF2-40B4-BE49-F238E27FC236}">
                      <a16:creationId xmlns:a16="http://schemas.microsoft.com/office/drawing/2014/main" id="{3B268DFF-75E7-DC93-6C58-CED734B5C3A3}"/>
                    </a:ext>
                  </a:extLst>
                </p:cNvPr>
                <p:cNvCxnSpPr/>
                <p:nvPr/>
              </p:nvCxnSpPr>
              <p:spPr>
                <a:xfrm flipH="1">
                  <a:off x="6529274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Connecteur droit 8">
                  <a:extLst>
                    <a:ext uri="{FF2B5EF4-FFF2-40B4-BE49-F238E27FC236}">
                      <a16:creationId xmlns:a16="http://schemas.microsoft.com/office/drawing/2014/main" id="{44640D78-F923-1966-5B42-B8A65D885407}"/>
                    </a:ext>
                  </a:extLst>
                </p:cNvPr>
                <p:cNvCxnSpPr/>
                <p:nvPr/>
              </p:nvCxnSpPr>
              <p:spPr>
                <a:xfrm flipH="1">
                  <a:off x="8617154" y="15409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necteur droit 9">
                  <a:extLst>
                    <a:ext uri="{FF2B5EF4-FFF2-40B4-BE49-F238E27FC236}">
                      <a16:creationId xmlns:a16="http://schemas.microsoft.com/office/drawing/2014/main" id="{0AC97D4E-55F5-6609-C7F8-3C9F68AF2941}"/>
                    </a:ext>
                  </a:extLst>
                </p:cNvPr>
                <p:cNvCxnSpPr/>
                <p:nvPr/>
              </p:nvCxnSpPr>
              <p:spPr>
                <a:xfrm flipH="1">
                  <a:off x="6707074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necteur droit 10">
                  <a:extLst>
                    <a:ext uri="{FF2B5EF4-FFF2-40B4-BE49-F238E27FC236}">
                      <a16:creationId xmlns:a16="http://schemas.microsoft.com/office/drawing/2014/main" id="{7AA53307-C749-DCE2-43AE-62E289F97D7E}"/>
                    </a:ext>
                  </a:extLst>
                </p:cNvPr>
                <p:cNvCxnSpPr/>
                <p:nvPr/>
              </p:nvCxnSpPr>
              <p:spPr>
                <a:xfrm flipH="1">
                  <a:off x="6889954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60705BE7-171C-C8E7-D8F9-53C7B345B600}"/>
                    </a:ext>
                  </a:extLst>
                </p:cNvPr>
                <p:cNvCxnSpPr/>
                <p:nvPr/>
              </p:nvCxnSpPr>
              <p:spPr>
                <a:xfrm flipH="1">
                  <a:off x="7052514" y="157141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12">
                  <a:extLst>
                    <a:ext uri="{FF2B5EF4-FFF2-40B4-BE49-F238E27FC236}">
                      <a16:creationId xmlns:a16="http://schemas.microsoft.com/office/drawing/2014/main" id="{5F3624F1-A5ED-768D-64A6-CCD28E5D4974}"/>
                    </a:ext>
                  </a:extLst>
                </p:cNvPr>
                <p:cNvCxnSpPr/>
                <p:nvPr/>
              </p:nvCxnSpPr>
              <p:spPr>
                <a:xfrm flipH="1">
                  <a:off x="7227536" y="15764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necteur droit 13">
                  <a:extLst>
                    <a:ext uri="{FF2B5EF4-FFF2-40B4-BE49-F238E27FC236}">
                      <a16:creationId xmlns:a16="http://schemas.microsoft.com/office/drawing/2014/main" id="{356F777B-F817-69CA-E4D2-D50C9A362BEA}"/>
                    </a:ext>
                  </a:extLst>
                </p:cNvPr>
                <p:cNvCxnSpPr/>
                <p:nvPr/>
              </p:nvCxnSpPr>
              <p:spPr>
                <a:xfrm flipH="1">
                  <a:off x="7408114" y="15663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>
                  <a:extLst>
                    <a:ext uri="{FF2B5EF4-FFF2-40B4-BE49-F238E27FC236}">
                      <a16:creationId xmlns:a16="http://schemas.microsoft.com/office/drawing/2014/main" id="{71478B0C-0A33-7402-CC86-43C3183BF1EF}"/>
                    </a:ext>
                  </a:extLst>
                </p:cNvPr>
                <p:cNvCxnSpPr/>
                <p:nvPr/>
              </p:nvCxnSpPr>
              <p:spPr>
                <a:xfrm flipH="1">
                  <a:off x="7570674" y="15663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necteur droit 15">
                  <a:extLst>
                    <a:ext uri="{FF2B5EF4-FFF2-40B4-BE49-F238E27FC236}">
                      <a16:creationId xmlns:a16="http://schemas.microsoft.com/office/drawing/2014/main" id="{8B52A730-FA10-5244-D885-16C01956280D}"/>
                    </a:ext>
                  </a:extLst>
                </p:cNvPr>
                <p:cNvCxnSpPr/>
                <p:nvPr/>
              </p:nvCxnSpPr>
              <p:spPr>
                <a:xfrm flipH="1">
                  <a:off x="7753554" y="156633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eur droit 16">
                  <a:extLst>
                    <a:ext uri="{FF2B5EF4-FFF2-40B4-BE49-F238E27FC236}">
                      <a16:creationId xmlns:a16="http://schemas.microsoft.com/office/drawing/2014/main" id="{B2B5C938-3D70-A9EE-B848-7B0E2F8DC131}"/>
                    </a:ext>
                  </a:extLst>
                </p:cNvPr>
                <p:cNvCxnSpPr/>
                <p:nvPr/>
              </p:nvCxnSpPr>
              <p:spPr>
                <a:xfrm flipH="1">
                  <a:off x="7931354" y="155617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17">
                  <a:extLst>
                    <a:ext uri="{FF2B5EF4-FFF2-40B4-BE49-F238E27FC236}">
                      <a16:creationId xmlns:a16="http://schemas.microsoft.com/office/drawing/2014/main" id="{25015C06-5A32-D2E9-8409-FCBCDE5274B4}"/>
                    </a:ext>
                  </a:extLst>
                </p:cNvPr>
                <p:cNvCxnSpPr/>
                <p:nvPr/>
              </p:nvCxnSpPr>
              <p:spPr>
                <a:xfrm flipH="1">
                  <a:off x="8093914" y="15510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3B1C3BC2-531E-AB25-3043-8A0B6AE2C55B}"/>
                    </a:ext>
                  </a:extLst>
                </p:cNvPr>
                <p:cNvCxnSpPr/>
                <p:nvPr/>
              </p:nvCxnSpPr>
              <p:spPr>
                <a:xfrm flipH="1">
                  <a:off x="8276794" y="155109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FC0090A4-D11A-C824-5429-254251EC3A91}"/>
                    </a:ext>
                  </a:extLst>
                </p:cNvPr>
                <p:cNvCxnSpPr/>
                <p:nvPr/>
              </p:nvCxnSpPr>
              <p:spPr>
                <a:xfrm flipH="1">
                  <a:off x="8459674" y="1546011"/>
                  <a:ext cx="12224" cy="4121443"/>
                </a:xfrm>
                <a:prstGeom prst="line">
                  <a:avLst/>
                </a:prstGeom>
                <a:ln w="1270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1" name="Groupe 20">
                  <a:extLst>
                    <a:ext uri="{FF2B5EF4-FFF2-40B4-BE49-F238E27FC236}">
                      <a16:creationId xmlns:a16="http://schemas.microsoft.com/office/drawing/2014/main" id="{3A4361AB-0AB3-CE8B-E645-E32D70E63025}"/>
                    </a:ext>
                  </a:extLst>
                </p:cNvPr>
                <p:cNvGrpSpPr/>
                <p:nvPr/>
              </p:nvGrpSpPr>
              <p:grpSpPr>
                <a:xfrm>
                  <a:off x="6120847" y="1576491"/>
                  <a:ext cx="3108674" cy="4123182"/>
                  <a:chOff x="6191823" y="1056584"/>
                  <a:chExt cx="3717214" cy="4930318"/>
                </a:xfrm>
              </p:grpSpPr>
              <p:pic>
                <p:nvPicPr>
                  <p:cNvPr id="22" name="Image 21">
                    <a:extLst>
                      <a:ext uri="{FF2B5EF4-FFF2-40B4-BE49-F238E27FC236}">
                        <a16:creationId xmlns:a16="http://schemas.microsoft.com/office/drawing/2014/main" id="{D11650BB-B504-2007-0CF1-EF97466821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416" t="67542" r="48084"/>
                  <a:stretch/>
                </p:blipFill>
                <p:spPr>
                  <a:xfrm>
                    <a:off x="6434317" y="1056584"/>
                    <a:ext cx="3474720" cy="1720164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Groupe 22">
                    <a:extLst>
                      <a:ext uri="{FF2B5EF4-FFF2-40B4-BE49-F238E27FC236}">
                        <a16:creationId xmlns:a16="http://schemas.microsoft.com/office/drawing/2014/main" id="{533202C8-D6C1-878E-7E4C-BF07F69D2DD1}"/>
                      </a:ext>
                    </a:extLst>
                  </p:cNvPr>
                  <p:cNvGrpSpPr/>
                  <p:nvPr/>
                </p:nvGrpSpPr>
                <p:grpSpPr>
                  <a:xfrm>
                    <a:off x="6191823" y="2664554"/>
                    <a:ext cx="3705871" cy="3322348"/>
                    <a:chOff x="6191823" y="2656934"/>
                    <a:chExt cx="3705871" cy="3322348"/>
                  </a:xfrm>
                </p:grpSpPr>
                <p:pic>
                  <p:nvPicPr>
                    <p:cNvPr id="24" name="Image 23">
                      <a:extLst>
                        <a:ext uri="{FF2B5EF4-FFF2-40B4-BE49-F238E27FC236}">
                          <a16:creationId xmlns:a16="http://schemas.microsoft.com/office/drawing/2014/main" id="{2F2FFF4C-67B9-4B2A-AA0A-BD07C94345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416" t="68021" r="48084"/>
                    <a:stretch/>
                  </p:blipFill>
                  <p:spPr>
                    <a:xfrm>
                      <a:off x="6422973" y="4284519"/>
                      <a:ext cx="3474721" cy="169476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" name="Image 24">
                      <a:extLst>
                        <a:ext uri="{FF2B5EF4-FFF2-40B4-BE49-F238E27FC236}">
                          <a16:creationId xmlns:a16="http://schemas.microsoft.com/office/drawing/2014/main" id="{2D189C7C-D766-0304-9234-B72445C1D3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3416" t="67542" r="48084"/>
                    <a:stretch/>
                  </p:blipFill>
                  <p:spPr>
                    <a:xfrm flipH="1">
                      <a:off x="6191823" y="2656934"/>
                      <a:ext cx="3474720" cy="1720166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B1FF271-EC1F-FEA1-756D-DBACD819C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0128" y="1414504"/>
              <a:ext cx="62049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fr-FR" sz="2000" b="1" dirty="0">
                  <a:solidFill>
                    <a:srgbClr val="6A203A"/>
                  </a:solidFill>
                  <a:latin typeface="Gill Sans MT" panose="020B0502020104020203" pitchFamily="34" charset="0"/>
                  <a:ea typeface="Gill Sans MT" charset="0"/>
                  <a:cs typeface="Gill Sans MT" charset="0"/>
                </a:rPr>
                <a:t>Hexagonal (2H)</a:t>
              </a:r>
              <a:endParaRPr lang="en-US" sz="2000" b="1" dirty="0">
                <a:solidFill>
                  <a:srgbClr val="6A203A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endParaRPr>
            </a:p>
          </p:txBody>
        </p: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BF3D3BC7-0E04-DD3F-D84F-03D41A637412}"/>
                </a:ext>
              </a:extLst>
            </p:cNvPr>
            <p:cNvCxnSpPr/>
            <p:nvPr/>
          </p:nvCxnSpPr>
          <p:spPr>
            <a:xfrm>
              <a:off x="9331821" y="3844267"/>
              <a:ext cx="0" cy="24293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228888CF-4857-BE8E-8EBA-C996D7C1A571}"/>
                </a:ext>
              </a:extLst>
            </p:cNvPr>
            <p:cNvSpPr txBox="1"/>
            <p:nvPr/>
          </p:nvSpPr>
          <p:spPr>
            <a:xfrm>
              <a:off x="6860557" y="1722944"/>
              <a:ext cx="19973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err="1">
                  <a:latin typeface="Gill Sans MT" panose="020B0502020104020203" pitchFamily="34" charset="0"/>
                </a:rPr>
                <a:t>Space</a:t>
              </a:r>
              <a:r>
                <a:rPr lang="fr-FR" sz="1600" dirty="0">
                  <a:latin typeface="Gill Sans MT" panose="020B0502020104020203" pitchFamily="34" charset="0"/>
                </a:rPr>
                <a:t> group P6</a:t>
              </a:r>
              <a:r>
                <a:rPr lang="fr-FR" sz="1600" baseline="-25000" dirty="0">
                  <a:latin typeface="Gill Sans MT" panose="020B0502020104020203" pitchFamily="34" charset="0"/>
                </a:rPr>
                <a:t>3</a:t>
              </a:r>
              <a:r>
                <a:rPr lang="fr-FR" sz="1600" dirty="0">
                  <a:latin typeface="Gill Sans MT" panose="020B0502020104020203" pitchFamily="34" charset="0"/>
                </a:rPr>
                <a:t>/mmc</a:t>
              </a:r>
            </a:p>
          </p:txBody>
        </p:sp>
      </p:grpSp>
      <p:pic>
        <p:nvPicPr>
          <p:cNvPr id="66" name="Image 65">
            <a:extLst>
              <a:ext uri="{FF2B5EF4-FFF2-40B4-BE49-F238E27FC236}">
                <a16:creationId xmlns:a16="http://schemas.microsoft.com/office/drawing/2014/main" id="{AD2DF2C9-8119-C6C2-6ED9-9CEB46053E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4490" y="1311930"/>
            <a:ext cx="2068907" cy="2226193"/>
          </a:xfrm>
          <a:prstGeom prst="rect">
            <a:avLst/>
          </a:prstGeom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C01AE2EE-0F5E-E7F3-DE73-0F6FDF4E1F04}"/>
              </a:ext>
            </a:extLst>
          </p:cNvPr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l-G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phase: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Fundamental Properties of </a:t>
            </a:r>
            <a:r>
              <a:rPr lang="en-US" sz="2400" b="1" dirty="0">
                <a:latin typeface="Gill Sans MT" panose="020B0502020104020203" pitchFamily="34" charset="0"/>
              </a:rPr>
              <a:t>the Quintuple Layer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monolayer</a:t>
            </a:r>
            <a:endParaRPr lang="fr-F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4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10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AECD5A3-FA90-48E3-EA5B-7920B3767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7543" y="130119"/>
            <a:ext cx="6502312" cy="65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2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57446F-9324-4E88-B8E7-126ED3899FE5}" type="slidenum">
              <a:rPr lang="fr-FR" smtClean="0"/>
              <a:pPr>
                <a:defRPr/>
              </a:pPr>
              <a:t>2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l-G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phase: ARPES : conduction band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2E58C0-24A5-74E0-AB3C-AF22FE250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94"/>
          <a:stretch/>
        </p:blipFill>
        <p:spPr>
          <a:xfrm>
            <a:off x="5373103" y="4173464"/>
            <a:ext cx="4693867" cy="241772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D54BFB-F5FB-57F9-A392-18027AF57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39" b="43174"/>
          <a:stretch/>
        </p:blipFill>
        <p:spPr>
          <a:xfrm>
            <a:off x="5571025" y="1040882"/>
            <a:ext cx="3678163" cy="2775825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7BDAD990-7F56-DBFA-E99C-11221E5D44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8"/>
          <a:stretch/>
        </p:blipFill>
        <p:spPr bwMode="auto">
          <a:xfrm>
            <a:off x="1307448" y="805179"/>
            <a:ext cx="2892293" cy="572334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22510CC-85C5-AD27-711D-9F0332A944A9}"/>
              </a:ext>
            </a:extLst>
          </p:cNvPr>
          <p:cNvSpPr txBox="1"/>
          <p:nvPr/>
        </p:nvSpPr>
        <p:spPr bwMode="auto">
          <a:xfrm>
            <a:off x="0" y="647069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i="1" dirty="0">
                <a:solidFill>
                  <a:schemeClr val="bg1">
                    <a:lumMod val="50000"/>
                  </a:schemeClr>
                </a:solidFill>
              </a:rPr>
              <a:t>ACS Nano 2023, 17, 19, 18924–18931 (2023)</a:t>
            </a:r>
            <a:endParaRPr lang="fr-FR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3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3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498883-8701-AC7C-D3B1-6E10A9187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3473" y="1041651"/>
            <a:ext cx="6748857" cy="548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6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4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grpSp>
        <p:nvGrpSpPr>
          <p:cNvPr id="2" name="Groupe 1"/>
          <p:cNvGrpSpPr/>
          <p:nvPr/>
        </p:nvGrpSpPr>
        <p:grpSpPr>
          <a:xfrm>
            <a:off x="1926658" y="1035979"/>
            <a:ext cx="7802487" cy="5667131"/>
            <a:chOff x="3664915" y="443076"/>
            <a:chExt cx="8213626" cy="612491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4915" y="443076"/>
              <a:ext cx="8213626" cy="6124917"/>
            </a:xfrm>
            <a:prstGeom prst="rect">
              <a:avLst/>
            </a:prstGeom>
          </p:spPr>
        </p:pic>
        <p:sp>
          <p:nvSpPr>
            <p:cNvPr id="4" name="Ellipse 3"/>
            <p:cNvSpPr/>
            <p:nvPr/>
          </p:nvSpPr>
          <p:spPr>
            <a:xfrm>
              <a:off x="4370712" y="2999336"/>
              <a:ext cx="701963" cy="2632363"/>
            </a:xfrm>
            <a:prstGeom prst="ellipse">
              <a:avLst/>
            </a:prstGeom>
            <a:solidFill>
              <a:schemeClr val="accent2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36916" y="2494001"/>
              <a:ext cx="1405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A1(LO + TO) </a:t>
              </a:r>
            </a:p>
          </p:txBody>
        </p:sp>
        <p:sp>
          <p:nvSpPr>
            <p:cNvPr id="9" name="Ellipse 8"/>
            <p:cNvSpPr/>
            <p:nvPr/>
          </p:nvSpPr>
          <p:spPr>
            <a:xfrm>
              <a:off x="6288011" y="3181876"/>
              <a:ext cx="598336" cy="2267282"/>
            </a:xfrm>
            <a:prstGeom prst="ellipse">
              <a:avLst/>
            </a:prstGeom>
            <a:solidFill>
              <a:schemeClr val="accent2">
                <a:alpha val="3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24552" y="2779880"/>
              <a:ext cx="8208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A1(LO)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00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5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85E9E53-912A-0ED9-2193-6453BBC32E9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389" r="74150"/>
          <a:stretch/>
        </p:blipFill>
        <p:spPr>
          <a:xfrm>
            <a:off x="1722959" y="1020468"/>
            <a:ext cx="2364030" cy="3059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A183EC-70D7-F843-D6A1-9AD45E300BFE}"/>
              </a:ext>
            </a:extLst>
          </p:cNvPr>
          <p:cNvSpPr/>
          <p:nvPr/>
        </p:nvSpPr>
        <p:spPr>
          <a:xfrm>
            <a:off x="1934560" y="1781797"/>
            <a:ext cx="1693215" cy="1631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07E142-6AE7-0002-14F5-0EC33702E02F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288647" y="3775906"/>
            <a:ext cx="2505456" cy="25786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4F8F361-6C75-8279-690B-C2BF0B59E7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4764" y="4335358"/>
            <a:ext cx="2700420" cy="2019156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FEF8D234-248B-4AC8-A9AF-4FB666CEE8EA}"/>
              </a:ext>
            </a:extLst>
          </p:cNvPr>
          <p:cNvGrpSpPr/>
          <p:nvPr/>
        </p:nvGrpSpPr>
        <p:grpSpPr>
          <a:xfrm>
            <a:off x="4288647" y="1056514"/>
            <a:ext cx="2501907" cy="2576266"/>
            <a:chOff x="3415966" y="3931919"/>
            <a:chExt cx="2501907" cy="257626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BE91E84-1C88-8CB5-95A0-7AF36DB6C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V="1">
              <a:off x="3415966" y="3931919"/>
              <a:ext cx="2501907" cy="2576266"/>
            </a:xfrm>
            <a:prstGeom prst="rect">
              <a:avLst/>
            </a:prstGeom>
          </p:spPr>
        </p:pic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D9F05931-A8CB-3DE3-0E60-CE4C68CFE24B}"/>
                </a:ext>
              </a:extLst>
            </p:cNvPr>
            <p:cNvCxnSpPr/>
            <p:nvPr/>
          </p:nvCxnSpPr>
          <p:spPr>
            <a:xfrm flipV="1">
              <a:off x="5057920" y="5592233"/>
              <a:ext cx="369213" cy="24149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FE9CED0-5089-96EC-EDAA-D9F3F0F4C552}"/>
              </a:ext>
            </a:extLst>
          </p:cNvPr>
          <p:cNvSpPr/>
          <p:nvPr/>
        </p:nvSpPr>
        <p:spPr>
          <a:xfrm>
            <a:off x="2818440" y="1345759"/>
            <a:ext cx="1127893" cy="100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21D8C5-A62A-CB32-DA6C-B35DCA359104}"/>
              </a:ext>
            </a:extLst>
          </p:cNvPr>
          <p:cNvSpPr txBox="1"/>
          <p:nvPr/>
        </p:nvSpPr>
        <p:spPr>
          <a:xfrm>
            <a:off x="2993497" y="102677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10 µm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BC9596-D4A8-5C72-F049-2DEC6B9CC566}"/>
              </a:ext>
            </a:extLst>
          </p:cNvPr>
          <p:cNvSpPr txBox="1"/>
          <p:nvPr/>
        </p:nvSpPr>
        <p:spPr>
          <a:xfrm>
            <a:off x="1645443" y="94871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9310886-6889-804C-27C8-02BD5A766693}"/>
              </a:ext>
            </a:extLst>
          </p:cNvPr>
          <p:cNvSpPr txBox="1"/>
          <p:nvPr/>
        </p:nvSpPr>
        <p:spPr>
          <a:xfrm>
            <a:off x="4237717" y="94871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96A5B33-4D51-3561-A936-F323FED1896E}"/>
              </a:ext>
            </a:extLst>
          </p:cNvPr>
          <p:cNvSpPr txBox="1"/>
          <p:nvPr/>
        </p:nvSpPr>
        <p:spPr>
          <a:xfrm>
            <a:off x="1645443" y="400812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120EEBE-86AD-E734-9A3C-C534537771B8}"/>
              </a:ext>
            </a:extLst>
          </p:cNvPr>
          <p:cNvSpPr txBox="1"/>
          <p:nvPr/>
        </p:nvSpPr>
        <p:spPr>
          <a:xfrm>
            <a:off x="4255184" y="400183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d)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2DE43EE2-17CC-A7A0-08CD-F91837A1B8DD}"/>
              </a:ext>
            </a:extLst>
          </p:cNvPr>
          <p:cNvGrpSpPr/>
          <p:nvPr/>
        </p:nvGrpSpPr>
        <p:grpSpPr>
          <a:xfrm>
            <a:off x="6954533" y="3835347"/>
            <a:ext cx="2644684" cy="2459725"/>
            <a:chOff x="3623186" y="3941078"/>
            <a:chExt cx="2644684" cy="2459725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C2011CD-E736-E4CA-941E-CEA121367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6686" b="3320"/>
            <a:stretch/>
          </p:blipFill>
          <p:spPr>
            <a:xfrm rot="5400000">
              <a:off x="3716759" y="3849692"/>
              <a:ext cx="2459725" cy="264249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6796CF-3A5A-DA47-A283-B53886A778B1}"/>
                </a:ext>
              </a:extLst>
            </p:cNvPr>
            <p:cNvSpPr/>
            <p:nvPr/>
          </p:nvSpPr>
          <p:spPr>
            <a:xfrm>
              <a:off x="3623186" y="3943351"/>
              <a:ext cx="2644684" cy="24574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30CCFC7-1E58-09E7-2239-1B3A1D4EA485}"/>
              </a:ext>
            </a:extLst>
          </p:cNvPr>
          <p:cNvGrpSpPr/>
          <p:nvPr/>
        </p:nvGrpSpPr>
        <p:grpSpPr>
          <a:xfrm>
            <a:off x="6992212" y="1114784"/>
            <a:ext cx="2358178" cy="2459725"/>
            <a:chOff x="6933281" y="3981718"/>
            <a:chExt cx="2358178" cy="2459725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FC04C74F-9BD4-8943-5154-69B45834B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3281" y="3981718"/>
              <a:ext cx="2358178" cy="245972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4CCC8EE-0691-CC97-74A7-1BDDC02E147F}"/>
                </a:ext>
              </a:extLst>
            </p:cNvPr>
            <p:cNvSpPr/>
            <p:nvPr/>
          </p:nvSpPr>
          <p:spPr>
            <a:xfrm>
              <a:off x="6933281" y="3983991"/>
              <a:ext cx="2358178" cy="24574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91661A4-F819-E965-19F7-110B00B8DE6F}"/>
              </a:ext>
            </a:extLst>
          </p:cNvPr>
          <p:cNvSpPr txBox="1"/>
          <p:nvPr/>
        </p:nvSpPr>
        <p:spPr>
          <a:xfrm>
            <a:off x="6989678" y="111478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2C47DF4-8C6A-DE62-C0AC-DC0C5E38D41D}"/>
              </a:ext>
            </a:extLst>
          </p:cNvPr>
          <p:cNvSpPr txBox="1"/>
          <p:nvPr/>
        </p:nvSpPr>
        <p:spPr>
          <a:xfrm>
            <a:off x="6989678" y="3877318"/>
            <a:ext cx="3335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/>
              <a:t>f)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636464-A734-437A-15A5-D7AA554EE40C}"/>
              </a:ext>
            </a:extLst>
          </p:cNvPr>
          <p:cNvSpPr/>
          <p:nvPr/>
        </p:nvSpPr>
        <p:spPr>
          <a:xfrm>
            <a:off x="8825174" y="1422238"/>
            <a:ext cx="333013" cy="788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1D712859-22BA-33A9-7458-03FC5D6D7163}"/>
              </a:ext>
            </a:extLst>
          </p:cNvPr>
          <p:cNvSpPr txBox="1"/>
          <p:nvPr/>
        </p:nvSpPr>
        <p:spPr>
          <a:xfrm>
            <a:off x="8648503" y="107713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2 µm</a:t>
            </a:r>
          </a:p>
        </p:txBody>
      </p:sp>
    </p:spTree>
    <p:extLst>
      <p:ext uri="{BB962C8B-B14F-4D97-AF65-F5344CB8AC3E}">
        <p14:creationId xmlns:p14="http://schemas.microsoft.com/office/powerpoint/2010/main" val="19466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6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E45A73D-54DA-5C59-3C83-D3C3DC8A57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" t="1736" b="4727"/>
          <a:stretch/>
        </p:blipFill>
        <p:spPr>
          <a:xfrm>
            <a:off x="4349225" y="2110092"/>
            <a:ext cx="3342185" cy="290830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EBC9D6D-0073-D4C7-2DC1-CF340B8BD9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1722" b="4654"/>
          <a:stretch/>
        </p:blipFill>
        <p:spPr>
          <a:xfrm>
            <a:off x="8000026" y="2109743"/>
            <a:ext cx="3371681" cy="2916414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C78F1B46-E600-782B-FBFD-31511D3C6D2A}"/>
              </a:ext>
            </a:extLst>
          </p:cNvPr>
          <p:cNvGrpSpPr/>
          <p:nvPr/>
        </p:nvGrpSpPr>
        <p:grpSpPr>
          <a:xfrm>
            <a:off x="824488" y="2202168"/>
            <a:ext cx="3216121" cy="2725737"/>
            <a:chOff x="624301" y="3340100"/>
            <a:chExt cx="3216121" cy="2725737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0A156E83-0690-E728-9C1F-5D18E46BE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01" y="3340100"/>
              <a:ext cx="3216121" cy="272573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0F9F65-A7D2-C768-E808-0464D3ECD036}"/>
                </a:ext>
              </a:extLst>
            </p:cNvPr>
            <p:cNvSpPr/>
            <p:nvPr/>
          </p:nvSpPr>
          <p:spPr>
            <a:xfrm>
              <a:off x="2644786" y="3659080"/>
              <a:ext cx="1127893" cy="1007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E03CAB1-64F3-C975-8EB3-DFD9EE84DD54}"/>
                </a:ext>
              </a:extLst>
            </p:cNvPr>
            <p:cNvSpPr txBox="1"/>
            <p:nvPr/>
          </p:nvSpPr>
          <p:spPr>
            <a:xfrm>
              <a:off x="2819843" y="3340100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10 µm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9EC70953-6C2A-70CF-0E90-FC637F269291}"/>
              </a:ext>
            </a:extLst>
          </p:cNvPr>
          <p:cNvSpPr txBox="1"/>
          <p:nvPr/>
        </p:nvSpPr>
        <p:spPr>
          <a:xfrm>
            <a:off x="820293" y="216407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420343-34FB-A7CA-CD31-1F05C0227E25}"/>
              </a:ext>
            </a:extLst>
          </p:cNvPr>
          <p:cNvSpPr txBox="1"/>
          <p:nvPr/>
        </p:nvSpPr>
        <p:spPr>
          <a:xfrm>
            <a:off x="4387483" y="216407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42BBAC-328A-4F74-843D-8A2176FD6E87}"/>
              </a:ext>
            </a:extLst>
          </p:cNvPr>
          <p:cNvSpPr txBox="1"/>
          <p:nvPr/>
        </p:nvSpPr>
        <p:spPr>
          <a:xfrm>
            <a:off x="8000026" y="216407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407877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7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2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8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10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11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" name="Image 2" descr="Une image contenant capture d’écran, Planche, Ambré, marron&#10;&#10;Description générée automatiquement">
            <a:extLst>
              <a:ext uri="{FF2B5EF4-FFF2-40B4-BE49-F238E27FC236}">
                <a16:creationId xmlns:a16="http://schemas.microsoft.com/office/drawing/2014/main" id="{DD645AFF-86C0-A507-A3FE-DC7B51090A4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7" t="28961" r="37179" b="23298"/>
          <a:stretch/>
        </p:blipFill>
        <p:spPr>
          <a:xfrm rot="5400000" flipH="1" flipV="1">
            <a:off x="3754532" y="1831657"/>
            <a:ext cx="2953466" cy="3056623"/>
          </a:xfrm>
          <a:prstGeom prst="rect">
            <a:avLst/>
          </a:prstGeom>
        </p:spPr>
      </p:pic>
      <p:pic>
        <p:nvPicPr>
          <p:cNvPr id="4" name="Image 3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755486CA-BD93-7E62-8E81-47B6A15216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794" r="2129" b="56757"/>
          <a:stretch/>
        </p:blipFill>
        <p:spPr>
          <a:xfrm>
            <a:off x="6872549" y="1891609"/>
            <a:ext cx="3048000" cy="295346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80F1E93-9F56-2437-C441-52257A7FF8AB}"/>
              </a:ext>
            </a:extLst>
          </p:cNvPr>
          <p:cNvSpPr txBox="1"/>
          <p:nvPr/>
        </p:nvSpPr>
        <p:spPr>
          <a:xfrm>
            <a:off x="14656917" y="3268875"/>
            <a:ext cx="148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Integration</a:t>
            </a:r>
            <a:r>
              <a:rPr lang="fr-FR" dirty="0"/>
              <a:t> In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DC70320-1D39-F7D9-0A85-FB4E53C708BA}"/>
              </a:ext>
            </a:extLst>
          </p:cNvPr>
          <p:cNvGrpSpPr/>
          <p:nvPr/>
        </p:nvGrpSpPr>
        <p:grpSpPr>
          <a:xfrm>
            <a:off x="545296" y="1883235"/>
            <a:ext cx="3056623" cy="2953467"/>
            <a:chOff x="-10725" y="1952266"/>
            <a:chExt cx="3056623" cy="2953467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AA107F8A-3C90-81BE-4555-F84E43E2A8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0177" t="17183" r="29467" b="15996"/>
            <a:stretch/>
          </p:blipFill>
          <p:spPr>
            <a:xfrm>
              <a:off x="-10725" y="1952266"/>
              <a:ext cx="3056623" cy="295346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33DFA4-E161-4F10-7DD0-FAEB7CF22D6B}"/>
                </a:ext>
              </a:extLst>
            </p:cNvPr>
            <p:cNvSpPr/>
            <p:nvPr/>
          </p:nvSpPr>
          <p:spPr>
            <a:xfrm>
              <a:off x="60479" y="4726440"/>
              <a:ext cx="990637" cy="88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7252B27-6F74-5CDB-5D6A-4E39780711E7}"/>
                </a:ext>
              </a:extLst>
            </p:cNvPr>
            <p:cNvSpPr txBox="1"/>
            <p:nvPr/>
          </p:nvSpPr>
          <p:spPr>
            <a:xfrm>
              <a:off x="60479" y="4326330"/>
              <a:ext cx="8883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>
                  <a:solidFill>
                    <a:schemeClr val="bg1"/>
                  </a:solidFill>
                </a:rPr>
                <a:t>10 µm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5AADDBF6-E79E-BBC9-A0D1-B856D9F57E5F}"/>
              </a:ext>
            </a:extLst>
          </p:cNvPr>
          <p:cNvSpPr txBox="1"/>
          <p:nvPr/>
        </p:nvSpPr>
        <p:spPr>
          <a:xfrm>
            <a:off x="545296" y="188323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73913C4-D45C-1BE2-067D-F0AF6E770491}"/>
              </a:ext>
            </a:extLst>
          </p:cNvPr>
          <p:cNvSpPr txBox="1"/>
          <p:nvPr/>
        </p:nvSpPr>
        <p:spPr>
          <a:xfrm>
            <a:off x="3714555" y="188323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F217C65-B659-824B-6A26-5B2770ED840D}"/>
              </a:ext>
            </a:extLst>
          </p:cNvPr>
          <p:cNvSpPr txBox="1"/>
          <p:nvPr/>
        </p:nvSpPr>
        <p:spPr>
          <a:xfrm>
            <a:off x="6878369" y="188323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224732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8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sp>
        <p:nvSpPr>
          <p:cNvPr id="61" name="ZoneTexte 60"/>
          <p:cNvSpPr txBox="1"/>
          <p:nvPr/>
        </p:nvSpPr>
        <p:spPr>
          <a:xfrm>
            <a:off x="530816" y="1910166"/>
            <a:ext cx="457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1</a:t>
            </a: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endParaRPr lang="fr-FR" sz="2800" b="1" dirty="0">
              <a:solidFill>
                <a:schemeClr val="bg1"/>
              </a:solidFill>
            </a:endParaRPr>
          </a:p>
          <a:p>
            <a:r>
              <a:rPr lang="fr-FR" sz="28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5C15070-1464-88E7-AE62-F88830F154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0868" y="1302377"/>
            <a:ext cx="7090263" cy="52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3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57446F-9324-4E88-B8E7-126ED3899FE5}" type="slidenum">
              <a:rPr lang="fr-FR" b="1">
                <a:solidFill>
                  <a:schemeClr val="bg1"/>
                </a:solidFill>
              </a:rPr>
              <a:t>9</a:t>
            </a:fld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 bwMode="auto">
          <a:xfrm>
            <a:off x="302004" y="205394"/>
            <a:ext cx="11051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on WSe</a:t>
            </a:r>
            <a:r>
              <a:rPr lang="fr-FR" sz="2400" b="1" baseline="-25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fr-F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heterostructure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1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35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6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37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6" name="Picture 2" descr="E:\Twist\mos.jpg">
            <a:extLst>
              <a:ext uri="{FF2B5EF4-FFF2-40B4-BE49-F238E27FC236}">
                <a16:creationId xmlns:a16="http://schemas.microsoft.com/office/drawing/2014/main" id="{9677A0C7-3BF6-41F4-98CE-4146CA97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57" name="Picture 3" descr="E:\Twist\mos.png">
            <a:extLst>
              <a:ext uri="{FF2B5EF4-FFF2-40B4-BE49-F238E27FC236}">
                <a16:creationId xmlns:a16="http://schemas.microsoft.com/office/drawing/2014/main" id="{BC25C943-73E1-49B0-8227-794DC643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58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59" name="Picture 5" descr="E:\Twist\gr.jpg">
            <a:extLst>
              <a:ext uri="{FF2B5EF4-FFF2-40B4-BE49-F238E27FC236}">
                <a16:creationId xmlns:a16="http://schemas.microsoft.com/office/drawing/2014/main" id="{D71190AF-EB86-476C-A8EF-70ECDDAD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3250" y="-1189038"/>
            <a:ext cx="0" cy="0"/>
          </a:xfrm>
          <a:prstGeom prst="rect">
            <a:avLst/>
          </a:prstGeom>
          <a:noFill/>
        </p:spPr>
      </p:pic>
      <p:pic>
        <p:nvPicPr>
          <p:cNvPr id="60" name="Picture 6" descr="E:\Twist\gr.png">
            <a:extLst>
              <a:ext uri="{FF2B5EF4-FFF2-40B4-BE49-F238E27FC236}">
                <a16:creationId xmlns:a16="http://schemas.microsoft.com/office/drawing/2014/main" id="{E88EFD51-058F-41DE-9874-F2B69246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74838" y="-1187450"/>
            <a:ext cx="0" cy="0"/>
          </a:xfrm>
          <a:prstGeom prst="rect">
            <a:avLst/>
          </a:prstGeom>
          <a:noFill/>
        </p:spPr>
      </p:pic>
      <p:pic>
        <p:nvPicPr>
          <p:cNvPr id="79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80" name="Picture 4" descr="E:\Twist\New structure.tif">
            <a:extLst>
              <a:ext uri="{FF2B5EF4-FFF2-40B4-BE49-F238E27FC236}">
                <a16:creationId xmlns:a16="http://schemas.microsoft.com/office/drawing/2014/main" id="{DBB60685-B6F3-426B-9C53-400A5399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5413375" y="-2436813"/>
            <a:ext cx="0" cy="0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E31CF7E-4629-8992-7365-AE6DBCEB77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8269"/>
          <a:stretch/>
        </p:blipFill>
        <p:spPr>
          <a:xfrm>
            <a:off x="1303308" y="849765"/>
            <a:ext cx="5031320" cy="25792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FEBECA-E803-569B-87A9-9ED99E2409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182"/>
          <a:stretch/>
        </p:blipFill>
        <p:spPr>
          <a:xfrm>
            <a:off x="6334628" y="803193"/>
            <a:ext cx="5480448" cy="264677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F95763-E9FC-64AD-9A18-F97BD1EE7D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090" y="3429000"/>
            <a:ext cx="5405631" cy="28646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DA5B452-88DF-31B4-A9EE-C0AA9712BC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2129" y="3367729"/>
            <a:ext cx="5697498" cy="298720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EC70953-6C2A-70CF-0E90-FC637F269291}"/>
              </a:ext>
            </a:extLst>
          </p:cNvPr>
          <p:cNvSpPr txBox="1"/>
          <p:nvPr/>
        </p:nvSpPr>
        <p:spPr>
          <a:xfrm>
            <a:off x="1849773" y="60444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420343-34FB-A7CA-CD31-1F05C0227E25}"/>
              </a:ext>
            </a:extLst>
          </p:cNvPr>
          <p:cNvSpPr txBox="1"/>
          <p:nvPr/>
        </p:nvSpPr>
        <p:spPr>
          <a:xfrm>
            <a:off x="6881093" y="6044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b)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242BBAC-328A-4F74-843D-8A2176FD6E87}"/>
              </a:ext>
            </a:extLst>
          </p:cNvPr>
          <p:cNvSpPr txBox="1"/>
          <p:nvPr/>
        </p:nvSpPr>
        <p:spPr>
          <a:xfrm>
            <a:off x="1849773" y="318306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FE4AD6A-083F-2AC1-F2E1-ADD3C9DC807B}"/>
              </a:ext>
            </a:extLst>
          </p:cNvPr>
          <p:cNvSpPr txBox="1"/>
          <p:nvPr/>
        </p:nvSpPr>
        <p:spPr>
          <a:xfrm>
            <a:off x="6881093" y="318306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62971-3E6C-6B3B-C8F6-C64822B8C0CF}"/>
              </a:ext>
            </a:extLst>
          </p:cNvPr>
          <p:cNvSpPr/>
          <p:nvPr/>
        </p:nvSpPr>
        <p:spPr>
          <a:xfrm>
            <a:off x="3895726" y="2185086"/>
            <a:ext cx="325438" cy="141622"/>
          </a:xfrm>
          <a:prstGeom prst="rect">
            <a:avLst/>
          </a:prstGeom>
          <a:noFill/>
          <a:ln w="12700">
            <a:solidFill>
              <a:schemeClr val="tx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DCB6E57-198F-F1AF-D1D6-029665889284}"/>
              </a:ext>
            </a:extLst>
          </p:cNvPr>
          <p:cNvSpPr txBox="1"/>
          <p:nvPr/>
        </p:nvSpPr>
        <p:spPr>
          <a:xfrm>
            <a:off x="3895726" y="2303066"/>
            <a:ext cx="3305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Δ</a:t>
            </a:r>
            <a:r>
              <a:rPr lang="fr-F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k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BD8FB3-0997-74FF-E950-F1567D2739C2}"/>
              </a:ext>
            </a:extLst>
          </p:cNvPr>
          <p:cNvSpPr txBox="1"/>
          <p:nvPr/>
        </p:nvSpPr>
        <p:spPr>
          <a:xfrm>
            <a:off x="4164132" y="2128939"/>
            <a:ext cx="3401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Δ</a:t>
            </a:r>
            <a:r>
              <a:rPr lang="fr-FR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0E509E1-ECD4-4CB8-C28A-72EF02675EFA}"/>
              </a:ext>
            </a:extLst>
          </p:cNvPr>
          <p:cNvSpPr txBox="1"/>
          <p:nvPr/>
        </p:nvSpPr>
        <p:spPr>
          <a:xfrm>
            <a:off x="207130" y="6166608"/>
            <a:ext cx="2267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Δ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0,235 ±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0,01 eV</a:t>
            </a:r>
          </a:p>
          <a:p>
            <a:r>
              <a:rPr lang="el-G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Δ</a:t>
            </a:r>
            <a:r>
              <a:rPr lang="fr-F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k</a:t>
            </a:r>
            <a:r>
              <a:rPr lang="fr-FR" baseline="-250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0,245 ±</a:t>
            </a:r>
            <a:r>
              <a:rPr lang="fr-FR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</a:t>
            </a:r>
            <a:r>
              <a:rPr lang="fr-F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0,01 Å</a:t>
            </a:r>
            <a:r>
              <a:rPr lang="fr-FR" baseline="30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-1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D0463EE-05B4-6352-0F0A-F41B9536FA30}"/>
              </a:ext>
            </a:extLst>
          </p:cNvPr>
          <p:cNvSpPr txBox="1"/>
          <p:nvPr/>
        </p:nvSpPr>
        <p:spPr>
          <a:xfrm>
            <a:off x="5034195" y="6305107"/>
            <a:ext cx="252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/>
              <a:t>α</a:t>
            </a:r>
            <a:r>
              <a:rPr lang="fr-FR" sz="2400" b="1" baseline="-25000" dirty="0"/>
              <a:t>R </a:t>
            </a:r>
            <a:r>
              <a:rPr lang="fr-FR" sz="2400" b="1" dirty="0"/>
              <a:t>= 1,9 ±</a:t>
            </a:r>
            <a:r>
              <a:rPr lang="fr-FR" sz="2400" b="1" baseline="-25000" dirty="0"/>
              <a:t>  </a:t>
            </a:r>
            <a:r>
              <a:rPr lang="fr-FR" sz="2400" b="1" dirty="0"/>
              <a:t>0,2 eV Å</a:t>
            </a:r>
            <a:endParaRPr lang="fr-FR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2979332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739</Words>
  <Application>Microsoft Office PowerPoint</Application>
  <PresentationFormat>Grand écran</PresentationFormat>
  <Paragraphs>165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Gill Sans MT</vt:lpstr>
      <vt:lpstr>Segoe UI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Aymen Mahmoudi</dc:creator>
  <cp:lastModifiedBy>Aymen Mahmoudi</cp:lastModifiedBy>
  <cp:revision>2</cp:revision>
  <dcterms:created xsi:type="dcterms:W3CDTF">2024-09-20T12:01:59Z</dcterms:created>
  <dcterms:modified xsi:type="dcterms:W3CDTF">2024-09-24T18:59:33Z</dcterms:modified>
</cp:coreProperties>
</file>